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62" r:id="rId2"/>
    <p:sldId id="256" r:id="rId3"/>
    <p:sldId id="258" r:id="rId4"/>
    <p:sldId id="259" r:id="rId5"/>
    <p:sldId id="257" r:id="rId6"/>
    <p:sldId id="272" r:id="rId7"/>
    <p:sldId id="274" r:id="rId8"/>
    <p:sldId id="260" r:id="rId9"/>
    <p:sldId id="261" r:id="rId10"/>
    <p:sldId id="263" r:id="rId11"/>
    <p:sldId id="266" r:id="rId12"/>
    <p:sldId id="264" r:id="rId13"/>
    <p:sldId id="265" r:id="rId14"/>
    <p:sldId id="271" r:id="rId15"/>
    <p:sldId id="267" r:id="rId16"/>
    <p:sldId id="268" r:id="rId17"/>
    <p:sldId id="269" r:id="rId18"/>
    <p:sldId id="270" r:id="rId19"/>
    <p:sldId id="273" r:id="rId20"/>
    <p:sldId id="278" r:id="rId21"/>
    <p:sldId id="279" r:id="rId22"/>
    <p:sldId id="276" r:id="rId23"/>
    <p:sldId id="277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90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663FAE0-3D83-42D0-BE79-910D942CE37B}" type="datetimeFigureOut">
              <a:rPr lang="ru-RU"/>
              <a:pPr>
                <a:defRPr/>
              </a:pPr>
              <a:t>25.01.2022</a:t>
            </a:fld>
            <a:endParaRPr lang="ru-RU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2150" y="43561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2FEE802-ED4E-495A-9321-F12662F6ED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87006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0B052-7F97-4FBE-B947-C3914B9086EA}" type="datetimeFigureOut">
              <a:rPr lang="ru-RU"/>
              <a:pPr>
                <a:defRPr/>
              </a:pPr>
              <a:t>25.01.2022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80357-A981-4255-A457-D237722D70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DA987-7311-4FB0-A236-CF80965E755C}" type="datetimeFigureOut">
              <a:rPr lang="ru-RU"/>
              <a:pPr>
                <a:defRPr/>
              </a:pPr>
              <a:t>25.01.2022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4D26B-98AD-4FCF-841D-E6CDD375E0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C379E-9A2E-447B-887C-0A9304D99D00}" type="datetimeFigureOut">
              <a:rPr lang="ru-RU"/>
              <a:pPr>
                <a:defRPr/>
              </a:pPr>
              <a:t>25.01.2022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E5F8C-FC41-40C1-967E-38CA903617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FE5ED-7E98-4299-8517-4CDD4DCF48F0}" type="datetimeFigureOut">
              <a:rPr lang="ru-RU"/>
              <a:pPr>
                <a:defRPr/>
              </a:pPr>
              <a:t>25.01.2022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9F48A-C255-436A-A1E9-DCF764666D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92DBA-465E-4041-84E4-A4336124A1C6}" type="datetimeFigureOut">
              <a:rPr lang="ru-RU"/>
              <a:pPr>
                <a:defRPr/>
              </a:pPr>
              <a:t>25.01.2022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0511E-2C4A-4B56-A1B0-9F21967B80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37944-376A-4EA0-9092-0BDFB9B9A720}" type="datetimeFigureOut">
              <a:rPr lang="ru-RU"/>
              <a:pPr>
                <a:defRPr/>
              </a:pPr>
              <a:t>25.01.2022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3777A-2D8D-4F11-BDCF-42688C91D1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D063F-0E8D-43D0-9F30-C5AC1184D77D}" type="datetimeFigureOut">
              <a:rPr lang="ru-RU"/>
              <a:pPr>
                <a:defRPr/>
              </a:pPr>
              <a:t>25.01.2022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3E50E-2580-4734-AFF1-8C656044F1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ACD23-13AF-4673-A5F6-33A662B322CF}" type="datetimeFigureOut">
              <a:rPr lang="ru-RU"/>
              <a:pPr>
                <a:defRPr/>
              </a:pPr>
              <a:t>25.01.2022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CB3E6-8391-4F58-A31C-C994D032AE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BC11C-19AD-4D88-9C18-426144306BB6}" type="datetimeFigureOut">
              <a:rPr lang="ru-RU"/>
              <a:pPr>
                <a:defRPr/>
              </a:pPr>
              <a:t>25.01.2022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A1782-663E-4EBF-B73E-1F22176965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0F2A8-087C-44F3-A805-8CA8A18F043C}" type="datetimeFigureOut">
              <a:rPr lang="ru-RU"/>
              <a:pPr>
                <a:defRPr/>
              </a:pPr>
              <a:t>25.01.2022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CA114-2DA7-4E39-8D49-255C2D8122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69EA95-1690-490F-8928-EA05D2EDE508}" type="datetimeFigureOut">
              <a:rPr lang="ru-RU"/>
              <a:pPr>
                <a:defRPr/>
              </a:pPr>
              <a:t>25.01.2022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B6E3F-BC56-4867-B078-E1F26B945B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E53432E-186D-4357-BF19-3B18C8882E78}" type="datetimeFigureOut">
              <a:rPr lang="ru-RU"/>
              <a:pPr>
                <a:defRPr/>
              </a:pPr>
              <a:t>25.01.2022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5C0B774-0C8B-4854-821B-C39B8430CD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1.jpe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Relationship Id="rId9" Type="http://schemas.openxmlformats.org/officeDocument/2006/relationships/image" Target="../media/image58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image" Target="../media/image59.jpeg"/><Relationship Id="rId7" Type="http://schemas.openxmlformats.org/officeDocument/2006/relationships/image" Target="../media/image6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5.emf"/><Relationship Id="rId4" Type="http://schemas.openxmlformats.org/officeDocument/2006/relationships/oleObject" Target="../embeddings/oleObject1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i-detsad.ru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18" Type="http://schemas.openxmlformats.org/officeDocument/2006/relationships/image" Target="../media/image2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17" Type="http://schemas.openxmlformats.org/officeDocument/2006/relationships/image" Target="../media/image19.jpeg"/><Relationship Id="rId2" Type="http://schemas.openxmlformats.org/officeDocument/2006/relationships/image" Target="../media/image1.jpeg"/><Relationship Id="rId16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5" Type="http://schemas.openxmlformats.org/officeDocument/2006/relationships/image" Target="../media/image17.jpeg"/><Relationship Id="rId10" Type="http://schemas.openxmlformats.org/officeDocument/2006/relationships/image" Target="../media/image12.jpeg"/><Relationship Id="rId19" Type="http://schemas.openxmlformats.org/officeDocument/2006/relationships/image" Target="../media/image21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4" descr="https://wallpapercave.com/wp/WXvIo5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Заголовок 1"/>
          <p:cNvSpPr>
            <a:spLocks noGrp="1"/>
          </p:cNvSpPr>
          <p:nvPr>
            <p:ph type="ctrTitle"/>
          </p:nvPr>
        </p:nvSpPr>
        <p:spPr>
          <a:xfrm>
            <a:off x="214313" y="214313"/>
            <a:ext cx="8715375" cy="1000125"/>
          </a:xfrm>
        </p:spPr>
        <p:txBody>
          <a:bodyPr/>
          <a:lstStyle/>
          <a:p>
            <a:pPr eaLnBrk="1" hangingPunct="1"/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</a:t>
            </a:r>
            <a:br>
              <a:rPr lang="ru-RU" sz="16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учреждение детский сад «Планета детства»</a:t>
            </a:r>
            <a:br>
              <a:rPr lang="ru-RU" sz="16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Тамбовская область, Тамбовский район, р.п. Новая Ляда</a:t>
            </a:r>
            <a:endParaRPr lang="ru-RU" sz="1600" b="1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88" y="1643063"/>
            <a:ext cx="8429625" cy="4929187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3000" b="1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000" b="1" dirty="0" smtClean="0">
                <a:solidFill>
                  <a:schemeClr val="tx1"/>
                </a:solidFill>
                <a:latin typeface="Times New Roman" pitchFamily="18" charset="0"/>
              </a:rPr>
              <a:t>ИСПОЛЬЗОВАНИЕ ЗДОРОВЬЕБЕРЕГАЮЩИХ ТЕХНОЛОГИЙ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000" b="1" dirty="0" smtClean="0">
                <a:solidFill>
                  <a:schemeClr val="tx1"/>
                </a:solidFill>
                <a:latin typeface="Times New Roman" pitchFamily="18" charset="0"/>
              </a:rPr>
              <a:t>В РАБОТЕ УЧИТЕЛЯ – ЛОГОПЕДА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000" b="1" dirty="0" smtClean="0">
                <a:solidFill>
                  <a:schemeClr val="tx1"/>
                </a:solidFill>
                <a:latin typeface="Times New Roman" pitchFamily="18" charset="0"/>
              </a:rPr>
              <a:t>С ДЕТЬМИ С ОВЗ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000" b="1" dirty="0" smtClean="0">
                <a:solidFill>
                  <a:schemeClr val="tx1"/>
                </a:solidFill>
                <a:latin typeface="Times New Roman" pitchFamily="18" charset="0"/>
              </a:rPr>
              <a:t>(нарушения речи) </a:t>
            </a:r>
            <a:endParaRPr lang="en-US" sz="3000" b="1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b="1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b="1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Автор: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</a:rPr>
              <a:t>Медникова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 К.Б. </a:t>
            </a:r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</a:rPr>
              <a:t>, </a:t>
            </a:r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</a:rPr>
              <a:t>учитель-логопед  </a:t>
            </a:r>
            <a:endParaRPr lang="ru-RU" sz="2000" b="1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      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4340" name="AutoShape 6" descr="https://wallpapercave.com/wp/WXvIo5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4" descr="https://wallpapercave.com/wp/WXvIo5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АРТИКУЛЯЦИОННАЯ ГИМНАСТИКА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5" name="AutoShape 6" descr="https://wallpapercave.com/wp/WXvIo5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3556" name="Picture 4" descr="IMG_20171211_125345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250825" y="4076700"/>
            <a:ext cx="3384550" cy="2538413"/>
          </a:xfrm>
        </p:spPr>
      </p:pic>
      <p:pic>
        <p:nvPicPr>
          <p:cNvPr id="23557" name="Содержимое 3" descr="DSC05610.JPG"/>
          <p:cNvPicPr>
            <a:picLocks noChangeAspect="1"/>
          </p:cNvPicPr>
          <p:nvPr/>
        </p:nvPicPr>
        <p:blipFill>
          <a:blip r:embed="rId4"/>
          <a:srcRect l="2615" t="13948" b="9337"/>
          <a:stretch>
            <a:fillRect/>
          </a:stretch>
        </p:blipFill>
        <p:spPr bwMode="auto">
          <a:xfrm>
            <a:off x="3851275" y="3500438"/>
            <a:ext cx="2376488" cy="178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7" descr="IMG_20171213_172037"/>
          <p:cNvPicPr>
            <a:picLocks noChangeAspect="1" noChangeArrowheads="1"/>
          </p:cNvPicPr>
          <p:nvPr/>
        </p:nvPicPr>
        <p:blipFill>
          <a:blip r:embed="rId5"/>
          <a:srcRect t="31848"/>
          <a:stretch>
            <a:fillRect/>
          </a:stretch>
        </p:blipFill>
        <p:spPr bwMode="auto">
          <a:xfrm>
            <a:off x="3708400" y="5370513"/>
            <a:ext cx="2592388" cy="132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Рисунок 4" descr="DSCN4307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72225" y="4797425"/>
            <a:ext cx="2492375" cy="187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323850" y="1392238"/>
            <a:ext cx="839152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2400" b="1" i="1">
                <a:latin typeface="Times New Roman" pitchFamily="18" charset="0"/>
              </a:rPr>
              <a:t>Артикуляционная гимнастика способствует выработке движений речевых органов, необходимых для правильного произношения звуков и для объединения простых движений в сложные артикуляционные уклады различных фонем</a:t>
            </a:r>
          </a:p>
        </p:txBody>
      </p:sp>
      <p:pic>
        <p:nvPicPr>
          <p:cNvPr id="23561" name="Picture 10" descr="IMG_20180321_114944"/>
          <p:cNvPicPr>
            <a:picLocks noChangeAspect="1" noChangeArrowheads="1"/>
          </p:cNvPicPr>
          <p:nvPr/>
        </p:nvPicPr>
        <p:blipFill>
          <a:blip r:embed="rId7"/>
          <a:srcRect r="5827" b="8942"/>
          <a:stretch>
            <a:fillRect/>
          </a:stretch>
        </p:blipFill>
        <p:spPr bwMode="auto">
          <a:xfrm>
            <a:off x="6372225" y="3213100"/>
            <a:ext cx="1139825" cy="147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2" name="Picture 11" descr="IMG_20180321_114910"/>
          <p:cNvPicPr>
            <a:picLocks noChangeAspect="1" noChangeArrowheads="1"/>
          </p:cNvPicPr>
          <p:nvPr/>
        </p:nvPicPr>
        <p:blipFill>
          <a:blip r:embed="rId8"/>
          <a:srcRect r="-1357"/>
          <a:stretch>
            <a:fillRect/>
          </a:stretch>
        </p:blipFill>
        <p:spPr bwMode="auto">
          <a:xfrm>
            <a:off x="7667625" y="3213100"/>
            <a:ext cx="1135063" cy="149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4" descr="https://wallpapercave.com/wp/WXvIo5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БИОЭНЕРГОПЛАСТИКА</a:t>
            </a:r>
          </a:p>
        </p:txBody>
      </p:sp>
      <p:sp>
        <p:nvSpPr>
          <p:cNvPr id="24579" name="AutoShape 6" descr="https://wallpapercave.com/wp/WXvIo5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4582" name="Picture 11" descr="IMG_20180321_112125"/>
          <p:cNvPicPr>
            <a:picLocks noChangeAspect="1" noChangeArrowheads="1"/>
          </p:cNvPicPr>
          <p:nvPr/>
        </p:nvPicPr>
        <p:blipFill>
          <a:blip r:embed="rId3"/>
          <a:srcRect t="28589" b="5215"/>
          <a:stretch>
            <a:fillRect/>
          </a:stretch>
        </p:blipFill>
        <p:spPr bwMode="auto">
          <a:xfrm>
            <a:off x="3203575" y="3429000"/>
            <a:ext cx="2736850" cy="239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3" name="Прямоугольник 7"/>
          <p:cNvSpPr>
            <a:spLocks noChangeArrowheads="1"/>
          </p:cNvSpPr>
          <p:nvPr/>
        </p:nvSpPr>
        <p:spPr bwMode="auto">
          <a:xfrm>
            <a:off x="357188" y="1285875"/>
            <a:ext cx="8429625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Биоэнергопластика – это синхронизация движений органов артикуляционного аппарата и движения кистей рук, помогает перейти к выполнению артикуляционных упражнений по ощущениям, без опоры на зрительный анализатор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4" descr="https://wallpapercave.com/wp/WXvIo5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ДЫХАТЕЛЬНАЯ ГИМНАСТИКА</a:t>
            </a:r>
            <a:endParaRPr lang="ru-RU" sz="3600" smtClean="0"/>
          </a:p>
        </p:txBody>
      </p:sp>
      <p:sp>
        <p:nvSpPr>
          <p:cNvPr id="25603" name="AutoShape 6" descr="https://wallpapercave.com/wp/WXvIo5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5604" name="Picture 6" descr="IMG_20171213_160119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250825" y="3644900"/>
            <a:ext cx="2214563" cy="2951163"/>
          </a:xfrm>
        </p:spPr>
      </p:pic>
      <p:pic>
        <p:nvPicPr>
          <p:cNvPr id="25605" name="Содержимое 3" descr="DSC05623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88125" y="3500438"/>
            <a:ext cx="2360613" cy="314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7" descr="IMG_20171220_10330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27313" y="4149725"/>
            <a:ext cx="1765300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7" descr="IMG_20171220_103143"/>
          <p:cNvPicPr>
            <a:picLocks noChangeAspect="1" noChangeArrowheads="1"/>
          </p:cNvPicPr>
          <p:nvPr/>
        </p:nvPicPr>
        <p:blipFill>
          <a:blip r:embed="rId6"/>
          <a:srcRect t="29008" r="40167"/>
          <a:stretch>
            <a:fillRect/>
          </a:stretch>
        </p:blipFill>
        <p:spPr bwMode="auto">
          <a:xfrm>
            <a:off x="4500563" y="4149725"/>
            <a:ext cx="1978025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8" name="Прямоугольник 8"/>
          <p:cNvSpPr>
            <a:spLocks noChangeArrowheads="1"/>
          </p:cNvSpPr>
          <p:nvPr/>
        </p:nvSpPr>
        <p:spPr bwMode="auto">
          <a:xfrm>
            <a:off x="285750" y="1285875"/>
            <a:ext cx="8643938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Дыхательная гимнастика способствует тренировке дыхательной мускулатуры, выработке плавного и длительного выдоха, формированию  правильного речевого дыхания,  предупреждению простудных заболеваний, улучшает кислородный обмен и мозговое кровообращение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4" descr="https://wallpapercave.com/wp/WXvIo5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ПАЛЬЧИКОВАЯ ГИМНАСТИКА</a:t>
            </a:r>
            <a:endParaRPr lang="ru-RU" sz="3600" smtClean="0"/>
          </a:p>
        </p:txBody>
      </p:sp>
      <p:sp>
        <p:nvSpPr>
          <p:cNvPr id="26627" name="AutoShape 6" descr="https://wallpapercave.com/wp/WXvIo5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6628" name="Picture 8"/>
          <p:cNvPicPr>
            <a:picLocks noGrp="1" noChangeAspect="1" noChangeArrowheads="1"/>
          </p:cNvPicPr>
          <p:nvPr>
            <p:ph idx="4294967295"/>
          </p:nvPr>
        </p:nvPicPr>
        <p:blipFill>
          <a:blip r:embed="rId4"/>
          <a:srcRect t="11700"/>
          <a:stretch>
            <a:fillRect/>
          </a:stretch>
        </p:blipFill>
        <p:spPr>
          <a:xfrm>
            <a:off x="6588125" y="3500438"/>
            <a:ext cx="2305050" cy="1643062"/>
          </a:xfrm>
        </p:spPr>
      </p:pic>
      <p:pic>
        <p:nvPicPr>
          <p:cNvPr id="26629" name="Picture 9"/>
          <p:cNvPicPr>
            <a:picLocks noChangeAspect="1" noChangeArrowheads="1"/>
          </p:cNvPicPr>
          <p:nvPr/>
        </p:nvPicPr>
        <p:blipFill>
          <a:blip r:embed="rId5"/>
          <a:srcRect t="17419" b="6032"/>
          <a:stretch>
            <a:fillRect/>
          </a:stretch>
        </p:blipFill>
        <p:spPr bwMode="auto">
          <a:xfrm>
            <a:off x="6516688" y="5229225"/>
            <a:ext cx="2411412" cy="1384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6630" name="Picture 7"/>
          <p:cNvPicPr>
            <a:picLocks noChangeAspect="1" noChangeArrowheads="1"/>
          </p:cNvPicPr>
          <p:nvPr/>
        </p:nvPicPr>
        <p:blipFill>
          <a:blip r:embed="rId6"/>
          <a:srcRect t="23409" b="2588"/>
          <a:stretch>
            <a:fillRect/>
          </a:stretch>
        </p:blipFill>
        <p:spPr bwMode="auto">
          <a:xfrm>
            <a:off x="6588125" y="1989138"/>
            <a:ext cx="2305050" cy="1411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6631" name="Picture 8" descr="IMG_20171220_110020"/>
          <p:cNvPicPr>
            <a:picLocks noChangeAspect="1" noChangeArrowheads="1"/>
          </p:cNvPicPr>
          <p:nvPr/>
        </p:nvPicPr>
        <p:blipFill>
          <a:blip r:embed="rId7">
            <a:lum contrast="18000"/>
          </a:blip>
          <a:srcRect t="8467"/>
          <a:stretch>
            <a:fillRect/>
          </a:stretch>
        </p:blipFill>
        <p:spPr bwMode="auto">
          <a:xfrm>
            <a:off x="3995738" y="4868863"/>
            <a:ext cx="2449512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9" descr="IMG_20171220_105614"/>
          <p:cNvPicPr>
            <a:picLocks noChangeAspect="1" noChangeArrowheads="1"/>
          </p:cNvPicPr>
          <p:nvPr/>
        </p:nvPicPr>
        <p:blipFill>
          <a:blip r:embed="rId8">
            <a:lum contrast="36000"/>
          </a:blip>
          <a:srcRect l="16376" t="42223" r="10521"/>
          <a:stretch>
            <a:fillRect/>
          </a:stretch>
        </p:blipFill>
        <p:spPr bwMode="auto">
          <a:xfrm>
            <a:off x="2339975" y="3716338"/>
            <a:ext cx="2044700" cy="217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Picture 10"/>
          <p:cNvPicPr>
            <a:picLocks noChangeAspect="1" noChangeArrowheads="1"/>
          </p:cNvPicPr>
          <p:nvPr/>
        </p:nvPicPr>
        <p:blipFill>
          <a:blip r:embed="rId9"/>
          <a:srcRect t="16936" r="19568"/>
          <a:stretch>
            <a:fillRect/>
          </a:stretch>
        </p:blipFill>
        <p:spPr bwMode="auto">
          <a:xfrm>
            <a:off x="250825" y="3789363"/>
            <a:ext cx="2022475" cy="2733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504825" y="1435100"/>
            <a:ext cx="6011863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2400" b="1" i="1">
                <a:latin typeface="Times New Roman" pitchFamily="18" charset="0"/>
              </a:rPr>
              <a:t>Движения пальцев и кистей рук имеют особое развивающее значение, так как оказывают огромное влияние на развитие речевой и всей высшей нервной деятельности ребенка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4" descr="https://wallpapercave.com/wp/WXvIo5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ПЕСОЧНАЯ ТЕРАПИЯ</a:t>
            </a:r>
          </a:p>
        </p:txBody>
      </p:sp>
      <p:sp>
        <p:nvSpPr>
          <p:cNvPr id="28675" name="AutoShape 6" descr="https://wallpapercave.com/wp/WXvIo5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8676" name="Picture 6" descr="IMG_20171220_104845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 t="24722" r="-732"/>
          <a:stretch>
            <a:fillRect/>
          </a:stretch>
        </p:blipFill>
        <p:spPr>
          <a:xfrm>
            <a:off x="395288" y="4365625"/>
            <a:ext cx="3017837" cy="2263775"/>
          </a:xfrm>
        </p:spPr>
      </p:pic>
      <p:pic>
        <p:nvPicPr>
          <p:cNvPr id="28677" name="Picture 7" descr="IMG_20171220_105004"/>
          <p:cNvPicPr>
            <a:picLocks noChangeAspect="1" noChangeArrowheads="1"/>
          </p:cNvPicPr>
          <p:nvPr/>
        </p:nvPicPr>
        <p:blipFill>
          <a:blip r:embed="rId4">
            <a:lum bright="6000" contrast="30000"/>
          </a:blip>
          <a:srcRect t="21565"/>
          <a:stretch>
            <a:fillRect/>
          </a:stretch>
        </p:blipFill>
        <p:spPr bwMode="auto">
          <a:xfrm>
            <a:off x="6659563" y="4292600"/>
            <a:ext cx="2246312" cy="235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8"/>
          <p:cNvPicPr>
            <a:picLocks noChangeAspect="1" noChangeArrowheads="1"/>
          </p:cNvPicPr>
          <p:nvPr/>
        </p:nvPicPr>
        <p:blipFill>
          <a:blip r:embed="rId5"/>
          <a:srcRect l="5203" t="17360" r="16751"/>
          <a:stretch>
            <a:fillRect/>
          </a:stretch>
        </p:blipFill>
        <p:spPr bwMode="auto">
          <a:xfrm>
            <a:off x="3492500" y="4194175"/>
            <a:ext cx="3024188" cy="2403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8679" name="Picture 9"/>
          <p:cNvPicPr>
            <a:picLocks noChangeAspect="1" noChangeArrowheads="1"/>
          </p:cNvPicPr>
          <p:nvPr/>
        </p:nvPicPr>
        <p:blipFill>
          <a:blip r:embed="rId6"/>
          <a:srcRect t="3636" r="11647"/>
          <a:stretch>
            <a:fillRect/>
          </a:stretch>
        </p:blipFill>
        <p:spPr bwMode="auto">
          <a:xfrm>
            <a:off x="6588125" y="2214563"/>
            <a:ext cx="2282825" cy="1912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8680" name="Прямоугольник 8"/>
          <p:cNvSpPr>
            <a:spLocks noChangeArrowheads="1"/>
          </p:cNvSpPr>
          <p:nvPr/>
        </p:nvSpPr>
        <p:spPr bwMode="auto">
          <a:xfrm>
            <a:off x="428625" y="1428750"/>
            <a:ext cx="6072188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Игры с песком способствуют снятию мышечного и эмоционального напряжения, развивают мелкую моторику руки, внимание, память, мышление, способствуют обогащению словарного запаса и  развитию связной речи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4" descr="https://wallpapercave.com/wp/WXvIo5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МАССАЖ И САМОМАССАЖ</a:t>
            </a:r>
          </a:p>
        </p:txBody>
      </p:sp>
      <p:sp>
        <p:nvSpPr>
          <p:cNvPr id="29699" name="Содержимое 6"/>
          <p:cNvSpPr>
            <a:spLocks noGrp="1"/>
          </p:cNvSpPr>
          <p:nvPr>
            <p:ph idx="1"/>
          </p:nvPr>
        </p:nvSpPr>
        <p:spPr>
          <a:xfrm>
            <a:off x="179388" y="1196975"/>
            <a:ext cx="8785225" cy="5400675"/>
          </a:xfrm>
        </p:spPr>
        <p:txBody>
          <a:bodyPr/>
          <a:lstStyle/>
          <a:p>
            <a:pPr algn="just" eaLnBrk="1" hangingPunct="1">
              <a:buFont typeface="Arial" charset="0"/>
              <a:buNone/>
            </a:pPr>
            <a:r>
              <a:rPr lang="en-US" dirty="0" smtClean="0"/>
              <a:t>   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Логопедический массаж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и самомассаж направлены на нормализацию произносительной стороны речи посредством  устранения нарушений мышечного тонуса речевого аппарата и отдельных групп мышц </a:t>
            </a:r>
          </a:p>
          <a:p>
            <a:pPr eaLnBrk="1" hangingPunct="1"/>
            <a:endParaRPr lang="ru-RU" dirty="0" smtClean="0"/>
          </a:p>
        </p:txBody>
      </p:sp>
      <p:sp>
        <p:nvSpPr>
          <p:cNvPr id="29700" name="AutoShape 6" descr="https://wallpapercave.com/wp/WXvIo5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9704" name="Picture 9" descr="IMG_20180322_0955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3608" y="3284984"/>
            <a:ext cx="2376264" cy="1772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6" name="Picture 2" descr="H:\мои фото логопед\DSCN396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803" y="3142256"/>
            <a:ext cx="2000365" cy="1500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7" name="Picture 3" descr="H:\мои фото логопед\DSCN400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797152"/>
            <a:ext cx="2459765" cy="184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4" descr="https://wallpapercave.com/wp/WXvIo5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ЛОГОРИТМИКА</a:t>
            </a:r>
          </a:p>
        </p:txBody>
      </p:sp>
      <p:sp>
        <p:nvSpPr>
          <p:cNvPr id="30723" name="Содержимое 6"/>
          <p:cNvSpPr>
            <a:spLocks noGrp="1"/>
          </p:cNvSpPr>
          <p:nvPr>
            <p:ph idx="1"/>
          </p:nvPr>
        </p:nvSpPr>
        <p:spPr>
          <a:xfrm>
            <a:off x="179388" y="1196975"/>
            <a:ext cx="8785225" cy="5472113"/>
          </a:xfrm>
        </p:spPr>
        <p:txBody>
          <a:bodyPr/>
          <a:lstStyle/>
          <a:p>
            <a:pPr algn="just" eaLnBrk="1" hangingPunct="1">
              <a:buFont typeface="Arial" charset="0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b="1" i="1" smtClean="0">
                <a:latin typeface="Times New Roman" pitchFamily="18" charset="0"/>
                <a:cs typeface="Times New Roman" pitchFamily="18" charset="0"/>
              </a:rPr>
              <a:t>Логоритмические упражнения учат контролировать движения и соотносить их с музыкальным сопровождением, быть ритмичными, развивают внимание, слух, музыкальную память, помогают выработке правильного дыхания </a:t>
            </a:r>
          </a:p>
        </p:txBody>
      </p:sp>
      <p:sp>
        <p:nvSpPr>
          <p:cNvPr id="30724" name="AutoShape 6" descr="https://wallpapercave.com/wp/WXvIo5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30727" name="Picture 4" descr="IMG_20180321_1209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3888" y="3726715"/>
            <a:ext cx="2119308" cy="281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73017"/>
            <a:ext cx="2807802" cy="2115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573017"/>
            <a:ext cx="2849107" cy="2139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4" descr="https://wallpapercave.com/wp/WXvIo5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ФИЗКУЛЬТУРНЫЕ МИНУТКИ</a:t>
            </a:r>
          </a:p>
        </p:txBody>
      </p:sp>
      <p:sp>
        <p:nvSpPr>
          <p:cNvPr id="31747" name="Содержимое 6"/>
          <p:cNvSpPr>
            <a:spLocks noGrp="1"/>
          </p:cNvSpPr>
          <p:nvPr>
            <p:ph idx="1"/>
          </p:nvPr>
        </p:nvSpPr>
        <p:spPr>
          <a:xfrm>
            <a:off x="250825" y="1125538"/>
            <a:ext cx="8715375" cy="5429250"/>
          </a:xfrm>
        </p:spPr>
        <p:txBody>
          <a:bodyPr/>
          <a:lstStyle/>
          <a:p>
            <a:pPr algn="just">
              <a:buFont typeface="Arial" charset="0"/>
              <a:buNone/>
            </a:pPr>
            <a:r>
              <a:rPr lang="ru-RU" sz="2400" b="1" i="1" smtClean="0">
                <a:latin typeface="Times New Roman" pitchFamily="18" charset="0"/>
                <a:cs typeface="Times New Roman" pitchFamily="18" charset="0"/>
              </a:rPr>
              <a:t>   Физкультурные минутки  дают возможность удовлетворить  потребность детей в двигательной активности, предупреждают утомление, повышают умственную активность, работоспособность, помогают переключиться с одного вида деятельности на другой </a:t>
            </a:r>
          </a:p>
        </p:txBody>
      </p:sp>
      <p:sp>
        <p:nvSpPr>
          <p:cNvPr id="31748" name="AutoShape 6" descr="https://wallpapercave.com/wp/WXvIo5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31749" name="Picture 6" descr="IMG_20180322_115555"/>
          <p:cNvPicPr>
            <a:picLocks noChangeAspect="1" noChangeArrowheads="1"/>
          </p:cNvPicPr>
          <p:nvPr/>
        </p:nvPicPr>
        <p:blipFill>
          <a:blip r:embed="rId3">
            <a:lum contrast="24000"/>
          </a:blip>
          <a:srcRect t="2222" r="4550"/>
          <a:stretch>
            <a:fillRect/>
          </a:stretch>
        </p:blipFill>
        <p:spPr bwMode="auto">
          <a:xfrm>
            <a:off x="468313" y="3213100"/>
            <a:ext cx="2359025" cy="320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7" descr="IMG_20180322_115604"/>
          <p:cNvPicPr>
            <a:picLocks noChangeAspect="1" noChangeArrowheads="1"/>
          </p:cNvPicPr>
          <p:nvPr/>
        </p:nvPicPr>
        <p:blipFill>
          <a:blip r:embed="rId4"/>
          <a:srcRect t="7928" r="5783"/>
          <a:stretch>
            <a:fillRect/>
          </a:stretch>
        </p:blipFill>
        <p:spPr bwMode="auto">
          <a:xfrm>
            <a:off x="6227763" y="3284538"/>
            <a:ext cx="2432050" cy="317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8" descr="IMG_20180322_121819"/>
          <p:cNvPicPr>
            <a:picLocks noChangeAspect="1" noChangeArrowheads="1"/>
          </p:cNvPicPr>
          <p:nvPr/>
        </p:nvPicPr>
        <p:blipFill>
          <a:blip r:embed="rId5">
            <a:lum contrast="12000"/>
          </a:blip>
          <a:srcRect/>
          <a:stretch>
            <a:fillRect/>
          </a:stretch>
        </p:blipFill>
        <p:spPr bwMode="auto">
          <a:xfrm>
            <a:off x="3276600" y="3284538"/>
            <a:ext cx="2368550" cy="314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4" descr="https://wallpapercave.com/wp/WXvIo5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СКАЗКОТЕРАПИЯ</a:t>
            </a:r>
          </a:p>
        </p:txBody>
      </p:sp>
      <p:sp>
        <p:nvSpPr>
          <p:cNvPr id="32771" name="AutoShape 6" descr="https://wallpapercave.com/wp/WXvIo5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32772" name="Picture 6" descr="IMG_20171110_104225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lum contrast="36000"/>
          </a:blip>
          <a:srcRect t="-247"/>
          <a:stretch>
            <a:fillRect/>
          </a:stretch>
        </p:blipFill>
        <p:spPr>
          <a:xfrm>
            <a:off x="285750" y="4714875"/>
            <a:ext cx="2500313" cy="1874838"/>
          </a:xfrm>
        </p:spPr>
      </p:pic>
      <p:pic>
        <p:nvPicPr>
          <p:cNvPr id="32773" name="Picture 7" descr="IMG_20171110_115628"/>
          <p:cNvPicPr>
            <a:picLocks noChangeAspect="1" noChangeArrowheads="1"/>
          </p:cNvPicPr>
          <p:nvPr/>
        </p:nvPicPr>
        <p:blipFill>
          <a:blip r:embed="rId4">
            <a:lum contrast="24000"/>
          </a:blip>
          <a:srcRect t="21156" b="9921"/>
          <a:stretch>
            <a:fillRect/>
          </a:stretch>
        </p:blipFill>
        <p:spPr bwMode="auto">
          <a:xfrm>
            <a:off x="5643563" y="4913313"/>
            <a:ext cx="3321050" cy="171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8" descr="IMG_20180321_1057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57438" y="3286125"/>
            <a:ext cx="2143125" cy="161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9" descr="IMG_20180321_110500"/>
          <p:cNvPicPr>
            <a:picLocks noChangeAspect="1" noChangeArrowheads="1"/>
          </p:cNvPicPr>
          <p:nvPr/>
        </p:nvPicPr>
        <p:blipFill>
          <a:blip r:embed="rId6">
            <a:lum contrast="24000"/>
          </a:blip>
          <a:srcRect t="13216" r="5087"/>
          <a:stretch>
            <a:fillRect/>
          </a:stretch>
        </p:blipFill>
        <p:spPr bwMode="auto">
          <a:xfrm>
            <a:off x="2928938" y="4929188"/>
            <a:ext cx="2500312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6" name="Picture 10" descr="IMG_20180321_111855"/>
          <p:cNvPicPr>
            <a:picLocks noChangeAspect="1" noChangeArrowheads="1"/>
          </p:cNvPicPr>
          <p:nvPr/>
        </p:nvPicPr>
        <p:blipFill>
          <a:blip r:embed="rId7"/>
          <a:srcRect t="8330" r="5687" b="11911"/>
          <a:stretch>
            <a:fillRect/>
          </a:stretch>
        </p:blipFill>
        <p:spPr bwMode="auto">
          <a:xfrm>
            <a:off x="6929438" y="2805113"/>
            <a:ext cx="1857375" cy="207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7" name="Picture 8" descr="IMG_20171110_115838"/>
          <p:cNvPicPr>
            <a:picLocks noChangeAspect="1" noChangeArrowheads="1"/>
          </p:cNvPicPr>
          <p:nvPr/>
        </p:nvPicPr>
        <p:blipFill>
          <a:blip r:embed="rId8">
            <a:lum contrast="24000"/>
          </a:blip>
          <a:srcRect r="6647"/>
          <a:stretch>
            <a:fillRect/>
          </a:stretch>
        </p:blipFill>
        <p:spPr bwMode="auto">
          <a:xfrm>
            <a:off x="4786313" y="3214688"/>
            <a:ext cx="1984375" cy="161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8" name="Прямоугольник 10"/>
          <p:cNvSpPr>
            <a:spLocks noChangeArrowheads="1"/>
          </p:cNvSpPr>
          <p:nvPr/>
        </p:nvSpPr>
        <p:spPr bwMode="auto">
          <a:xfrm>
            <a:off x="214313" y="1214438"/>
            <a:ext cx="8715375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Сказкотерапия – это комплексная система, направленная на коррекцию речевых нарушений, личностное развитие ребенка и сохранение его эмоционального и психического здоровья, позволяющее в игровой форме решать обучающие, коррекционные и воспитательные задачи</a:t>
            </a:r>
          </a:p>
        </p:txBody>
      </p:sp>
      <p:pic>
        <p:nvPicPr>
          <p:cNvPr id="32779" name="Picture 7"/>
          <p:cNvPicPr>
            <a:picLocks noChangeAspect="1" noChangeArrowheads="1"/>
          </p:cNvPicPr>
          <p:nvPr/>
        </p:nvPicPr>
        <p:blipFill>
          <a:blip r:embed="rId9"/>
          <a:srcRect t="49084"/>
          <a:stretch>
            <a:fillRect/>
          </a:stretch>
        </p:blipFill>
        <p:spPr bwMode="auto">
          <a:xfrm>
            <a:off x="250825" y="3357563"/>
            <a:ext cx="2016125" cy="1271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4" descr="https://wallpapercave.com/wp/WXvIo5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ВЗАИМОДЕЙСТВИЕ </a:t>
            </a:r>
            <a:br>
              <a:rPr lang="ru-RU" sz="36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С ПЕДАГОГАМИ И РОДИТЕЛЯМИ</a:t>
            </a:r>
          </a:p>
        </p:txBody>
      </p:sp>
      <p:sp>
        <p:nvSpPr>
          <p:cNvPr id="33795" name="AutoShape 6" descr="https://wallpapercave.com/wp/WXvIo5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33796" name="Picture 5" descr="IMG_20171215_1219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59563" y="1412875"/>
            <a:ext cx="2236787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6" descr="IMG_20171218_124321"/>
          <p:cNvPicPr>
            <a:picLocks noChangeAspect="1" noChangeArrowheads="1"/>
          </p:cNvPicPr>
          <p:nvPr/>
        </p:nvPicPr>
        <p:blipFill>
          <a:blip r:embed="rId4">
            <a:lum bright="-6000" contrast="24000"/>
          </a:blip>
          <a:srcRect/>
          <a:stretch>
            <a:fillRect/>
          </a:stretch>
        </p:blipFill>
        <p:spPr bwMode="auto">
          <a:xfrm>
            <a:off x="4787900" y="2205038"/>
            <a:ext cx="1795463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7" descr="IMG_20171218_124359"/>
          <p:cNvPicPr>
            <a:picLocks noChangeAspect="1" noChangeArrowheads="1"/>
          </p:cNvPicPr>
          <p:nvPr/>
        </p:nvPicPr>
        <p:blipFill>
          <a:blip r:embed="rId5">
            <a:lum bright="12000" contrast="48000"/>
          </a:blip>
          <a:srcRect t="12491"/>
          <a:stretch>
            <a:fillRect/>
          </a:stretch>
        </p:blipFill>
        <p:spPr bwMode="auto">
          <a:xfrm>
            <a:off x="4355976" y="4652963"/>
            <a:ext cx="1643062" cy="190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0" name="Picture 9" descr="IMG_20171026_100714"/>
          <p:cNvPicPr>
            <a:picLocks noChangeAspect="1" noChangeArrowheads="1"/>
          </p:cNvPicPr>
          <p:nvPr/>
        </p:nvPicPr>
        <p:blipFill>
          <a:blip r:embed="rId6">
            <a:lum contrast="60000"/>
          </a:blip>
          <a:srcRect l="3636" b="9712"/>
          <a:stretch>
            <a:fillRect/>
          </a:stretch>
        </p:blipFill>
        <p:spPr bwMode="auto">
          <a:xfrm>
            <a:off x="6588125" y="4724400"/>
            <a:ext cx="2376488" cy="167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1" name="Picture 12" descr="IMG_20180322_11504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68538" y="1916113"/>
            <a:ext cx="2447925" cy="183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4" name="Picture 2" descr="H:\мои фото логопед\DSCN3989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077072"/>
            <a:ext cx="2335170" cy="1751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4" descr="https://wallpapercave.com/wp/WXvIo5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57200" y="428625"/>
            <a:ext cx="8229600" cy="5643563"/>
          </a:xfrm>
        </p:spPr>
        <p:txBody>
          <a:bodyPr rtlCol="0">
            <a:normAutofit fontScale="90000"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100" b="1" i="1" dirty="0" smtClean="0">
                <a:latin typeface="Times New Roman" pitchFamily="18" charset="0"/>
                <a:cs typeface="Times New Roman" pitchFamily="18" charset="0"/>
              </a:rPr>
              <a:t>Здоровье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– это состояние полного физического, душевного и социального благополучия, а не только отсутствие болезни или физических дефектов»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dirty="0" smtClean="0">
                <a:latin typeface="Times New Roman" pitchFamily="18" charset="0"/>
                <a:cs typeface="Times New Roman" pitchFamily="18" charset="0"/>
              </a:rPr>
              <a:t>«Забота о здоровье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– это важнейший труд воспитателя. От жизнерадостности, бодрости детей зависит их духовная жизнь, мировоззрение, умственное развитие, прочность знаний, вера в свои     силы…»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В.А. Сухомлинский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3" name="AutoShape 6" descr="https://wallpapercave.com/wp/WXvIo5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8" name="Picture 14" descr="https://wallpapercave.com/wp/WXvIo5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9" name="Заголовок 5"/>
          <p:cNvSpPr>
            <a:spLocks noGrp="1"/>
          </p:cNvSpPr>
          <p:nvPr>
            <p:ph type="title" idx="4294967295"/>
          </p:nvPr>
        </p:nvSpPr>
        <p:spPr>
          <a:xfrm>
            <a:off x="250825" y="476250"/>
            <a:ext cx="8642350" cy="865188"/>
          </a:xfrm>
        </p:spPr>
        <p:txBody>
          <a:bodyPr/>
          <a:lstStyle/>
          <a:p>
            <a:pPr eaLnBrk="1" hangingPunct="1"/>
            <a:r>
              <a:rPr lang="ru-RU" sz="3600" b="1" smtClean="0">
                <a:latin typeface="Times New Roman" pitchFamily="18" charset="0"/>
              </a:rPr>
              <a:t>РЕЗУЛЬТАТЫ  ПМПК</a:t>
            </a:r>
          </a:p>
        </p:txBody>
      </p:sp>
      <p:sp>
        <p:nvSpPr>
          <p:cNvPr id="34830" name="AutoShape 6" descr="https://wallpapercave.com/wp/WXvIo5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graphicFrame>
        <p:nvGraphicFramePr>
          <p:cNvPr id="34833" name="Object 17"/>
          <p:cNvGraphicFramePr>
            <a:graphicFrameLocks noChangeAspect="1"/>
          </p:cNvGraphicFramePr>
          <p:nvPr/>
        </p:nvGraphicFramePr>
        <p:xfrm>
          <a:off x="1042988" y="1268413"/>
          <a:ext cx="7561262" cy="5045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7" name="Диаграмма" r:id="rId4" imgW="6095951" imgH="4067327" progId="MSGraph.Chart.8">
                  <p:embed followColorScheme="full"/>
                </p:oleObj>
              </mc:Choice>
              <mc:Fallback>
                <p:oleObj name="Диаграмма" r:id="rId4" imgW="6095951" imgH="4067327" progId="MSGraph.Chart.8">
                  <p:embed followColorScheme="full"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1268413"/>
                        <a:ext cx="7561262" cy="5045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4" descr="https://wallpapercave.com/wp/WXvIo5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Заголовок 5"/>
          <p:cNvSpPr>
            <a:spLocks noGrp="1"/>
          </p:cNvSpPr>
          <p:nvPr>
            <p:ph type="title" idx="4294967295"/>
          </p:nvPr>
        </p:nvSpPr>
        <p:spPr>
          <a:xfrm>
            <a:off x="250825" y="476250"/>
            <a:ext cx="8642350" cy="865188"/>
          </a:xfrm>
        </p:spPr>
        <p:txBody>
          <a:bodyPr/>
          <a:lstStyle/>
          <a:p>
            <a:pPr eaLnBrk="1" hangingPunct="1"/>
            <a:endParaRPr lang="ru-RU" sz="3600" b="1" dirty="0" smtClean="0">
              <a:latin typeface="Times New Roman" pitchFamily="18" charset="0"/>
            </a:endParaRPr>
          </a:p>
        </p:txBody>
      </p:sp>
      <p:sp>
        <p:nvSpPr>
          <p:cNvPr id="35843" name="AutoShape 6" descr="https://wallpapercave.com/wp/WXvIo5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44" name="Rectangle 6"/>
          <p:cNvSpPr>
            <a:spLocks noChangeArrowheads="1"/>
          </p:cNvSpPr>
          <p:nvPr/>
        </p:nvSpPr>
        <p:spPr bwMode="auto">
          <a:xfrm>
            <a:off x="539750" y="1718181"/>
            <a:ext cx="8424863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2400" b="1" i="1" dirty="0">
                <a:latin typeface="Times New Roman" pitchFamily="18" charset="0"/>
              </a:rPr>
              <a:t>Таким образом, применение </a:t>
            </a:r>
            <a:r>
              <a:rPr lang="ru-RU" sz="2400" b="1" i="1" dirty="0" err="1">
                <a:latin typeface="Times New Roman" pitchFamily="18" charset="0"/>
              </a:rPr>
              <a:t>здоровьесберегающих</a:t>
            </a:r>
            <a:r>
              <a:rPr lang="ru-RU" sz="2400" b="1" i="1" dirty="0">
                <a:latin typeface="Times New Roman" pitchFamily="18" charset="0"/>
              </a:rPr>
              <a:t> технологий в логопедической работе позволяет значительно улучшить результативность коррекционной работы, разнообразить приемы и методы логопедического воздействия и способствовать оздоровлению детей, ведь качественное развитие, обучение и воспитание детей невозможно без внимания к сохранению и укреплению здоровья.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14" descr="https://wallpapercave.com/wp/WXvIo5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6" name="Заголовок 5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ИНФОРМАЦИОННЫЕ ИСТОЧНИКИ:</a:t>
            </a:r>
            <a:endParaRPr lang="ru-RU" sz="3200" smtClean="0"/>
          </a:p>
        </p:txBody>
      </p:sp>
      <p:sp>
        <p:nvSpPr>
          <p:cNvPr id="36867" name="Содержимое 6"/>
          <p:cNvSpPr>
            <a:spLocks noGrp="1"/>
          </p:cNvSpPr>
          <p:nvPr>
            <p:ph idx="1"/>
          </p:nvPr>
        </p:nvSpPr>
        <p:spPr>
          <a:xfrm>
            <a:off x="179388" y="1052513"/>
            <a:ext cx="8964612" cy="5805487"/>
          </a:xfrm>
        </p:spPr>
        <p:txBody>
          <a:bodyPr/>
          <a:lstStyle/>
          <a:p>
            <a:pPr eaLnBrk="1" hangingPunct="1"/>
            <a:r>
              <a:rPr lang="ru-RU" sz="1800" smtClean="0">
                <a:latin typeface="Times New Roman" pitchFamily="18" charset="0"/>
              </a:rPr>
              <a:t>Ахутина Т.В. «Здоровьеберегающие технологии обучения: индивидуально-ориентированныйподход» // Школа здоровья. 2000г.Т.7. № 2</a:t>
            </a:r>
          </a:p>
          <a:p>
            <a:pPr eaLnBrk="1" hangingPunct="1"/>
            <a:r>
              <a:rPr lang="ru-RU" sz="1800" smtClean="0">
                <a:latin typeface="Times New Roman" pitchFamily="18" charset="0"/>
              </a:rPr>
              <a:t>Волошина Л. «Организация здоровьесберегающего пространства»// Д/шк.вос-е. 2004г. № 1</a:t>
            </a:r>
          </a:p>
          <a:p>
            <a:pPr eaLnBrk="1" hangingPunct="1"/>
            <a:r>
              <a:rPr lang="ru-RU" sz="1800" smtClean="0">
                <a:latin typeface="Times New Roman" pitchFamily="18" charset="0"/>
              </a:rPr>
              <a:t>Гаврюшина Л.В. «Здоровьесберегающие технологии в ДОУ». Методич. пособие. М.: ТЦ Сфера, 2007г.</a:t>
            </a:r>
          </a:p>
          <a:p>
            <a:pPr eaLnBrk="1" hangingPunct="1"/>
            <a:r>
              <a:rPr lang="ru-RU" sz="1800" smtClean="0">
                <a:latin typeface="Times New Roman" pitchFamily="18" charset="0"/>
              </a:rPr>
              <a:t>Кувшинова И.А. «Здоровьесбережение как необходимый аспект комплексной реабилитации детей с речевыми патологиями» //Логопед. 2009г. № 6</a:t>
            </a:r>
          </a:p>
          <a:p>
            <a:pPr eaLnBrk="1" hangingPunct="1"/>
            <a:r>
              <a:rPr lang="ru-RU" sz="1800" smtClean="0">
                <a:latin typeface="Times New Roman" pitchFamily="18" charset="0"/>
              </a:rPr>
              <a:t>Маханева М.Д. «Работа ДОУ с семьей по воспитанию здорового ребенка»// Управление ДОУ. 2005г. № 5</a:t>
            </a:r>
          </a:p>
          <a:p>
            <a:pPr eaLnBrk="1" hangingPunct="1"/>
            <a:r>
              <a:rPr lang="ru-RU" sz="1800" smtClean="0">
                <a:latin typeface="Times New Roman" pitchFamily="18" charset="0"/>
              </a:rPr>
              <a:t>«Оздоровительная работа в ДОУ: учебное пособие»/ под ред. В.И. Орла, С.Н. Агаджановой. – СПб.: «Детство – Пресс», 2006г.</a:t>
            </a:r>
          </a:p>
          <a:p>
            <a:pPr eaLnBrk="1" hangingPunct="1"/>
            <a:r>
              <a:rPr lang="ru-RU" sz="1800" smtClean="0">
                <a:latin typeface="Times New Roman" pitchFamily="18" charset="0"/>
              </a:rPr>
              <a:t>Савельева Н.Ю. «Организация оздоровительной работы в ДОУ». – Ростов н/Дону.: Феникс, 2005г.</a:t>
            </a:r>
          </a:p>
          <a:p>
            <a:pPr eaLnBrk="1" hangingPunct="1"/>
            <a:r>
              <a:rPr lang="ru-RU" sz="1800" smtClean="0">
                <a:latin typeface="Times New Roman" pitchFamily="18" charset="0"/>
              </a:rPr>
              <a:t>Терновская С.А., Теплякова Л.А. «Создание здоровьесберегающей бразовательной среды в дошкольном образовательном учреждении»// Методист. 2005г. № 4</a:t>
            </a:r>
          </a:p>
          <a:p>
            <a:pPr eaLnBrk="1" hangingPunct="1"/>
            <a:r>
              <a:rPr lang="en-US" sz="1800" smtClean="0">
                <a:latin typeface="Times New Roman" pitchFamily="18" charset="0"/>
                <a:hlinkClick r:id="rId3"/>
              </a:rPr>
              <a:t>http</a:t>
            </a:r>
            <a:r>
              <a:rPr lang="ru-RU" sz="1800" smtClean="0">
                <a:latin typeface="Times New Roman" pitchFamily="18" charset="0"/>
                <a:hlinkClick r:id="rId3"/>
              </a:rPr>
              <a:t>://</a:t>
            </a:r>
            <a:r>
              <a:rPr lang="en-US" sz="1800" smtClean="0">
                <a:latin typeface="Times New Roman" pitchFamily="18" charset="0"/>
                <a:hlinkClick r:id="rId3"/>
              </a:rPr>
              <a:t>www</a:t>
            </a:r>
            <a:r>
              <a:rPr lang="ru-RU" sz="1800" smtClean="0">
                <a:latin typeface="Times New Roman" pitchFamily="18" charset="0"/>
                <a:hlinkClick r:id="rId3"/>
              </a:rPr>
              <a:t>.</a:t>
            </a:r>
            <a:r>
              <a:rPr lang="en-US" sz="1800" smtClean="0">
                <a:latin typeface="Times New Roman" pitchFamily="18" charset="0"/>
                <a:hlinkClick r:id="rId3"/>
              </a:rPr>
              <a:t>moi</a:t>
            </a:r>
            <a:r>
              <a:rPr lang="ru-RU" sz="1800" smtClean="0">
                <a:latin typeface="Times New Roman" pitchFamily="18" charset="0"/>
                <a:hlinkClick r:id="rId3"/>
              </a:rPr>
              <a:t>-</a:t>
            </a:r>
            <a:r>
              <a:rPr lang="en-US" sz="1800" smtClean="0">
                <a:latin typeface="Times New Roman" pitchFamily="18" charset="0"/>
                <a:hlinkClick r:id="rId3"/>
              </a:rPr>
              <a:t>detsad</a:t>
            </a:r>
            <a:r>
              <a:rPr lang="ru-RU" sz="1800" smtClean="0">
                <a:latin typeface="Times New Roman" pitchFamily="18" charset="0"/>
                <a:hlinkClick r:id="rId3"/>
              </a:rPr>
              <a:t>.</a:t>
            </a:r>
            <a:r>
              <a:rPr lang="en-US" sz="1800" smtClean="0">
                <a:latin typeface="Times New Roman" pitchFamily="18" charset="0"/>
                <a:hlinkClick r:id="rId3"/>
              </a:rPr>
              <a:t>ru</a:t>
            </a:r>
            <a:endParaRPr lang="ru-RU" sz="1800" smtClean="0">
              <a:latin typeface="Times New Roman" pitchFamily="18" charset="0"/>
            </a:endParaRPr>
          </a:p>
          <a:p>
            <a:pPr eaLnBrk="1" hangingPunct="1"/>
            <a:r>
              <a:rPr lang="en-US" sz="1800" smtClean="0">
                <a:latin typeface="Times New Roman" pitchFamily="18" charset="0"/>
              </a:rPr>
              <a:t>http</a:t>
            </a:r>
            <a:r>
              <a:rPr lang="ru-RU" sz="1800" smtClean="0">
                <a:latin typeface="Times New Roman" pitchFamily="18" charset="0"/>
              </a:rPr>
              <a:t>://</a:t>
            </a:r>
            <a:r>
              <a:rPr lang="en-US" sz="1800" smtClean="0">
                <a:latin typeface="Times New Roman" pitchFamily="18" charset="0"/>
              </a:rPr>
              <a:t>www</a:t>
            </a:r>
            <a:r>
              <a:rPr lang="ru-RU" sz="1800" smtClean="0">
                <a:latin typeface="Times New Roman" pitchFamily="18" charset="0"/>
              </a:rPr>
              <a:t>.</a:t>
            </a:r>
            <a:r>
              <a:rPr lang="en-US" sz="1800" smtClean="0">
                <a:latin typeface="Times New Roman" pitchFamily="18" charset="0"/>
              </a:rPr>
              <a:t>kindereducation</a:t>
            </a:r>
            <a:r>
              <a:rPr lang="ru-RU" sz="1800" smtClean="0">
                <a:latin typeface="Times New Roman" pitchFamily="18" charset="0"/>
              </a:rPr>
              <a:t>.</a:t>
            </a:r>
            <a:r>
              <a:rPr lang="en-US" sz="1800" smtClean="0">
                <a:latin typeface="Times New Roman" pitchFamily="18" charset="0"/>
              </a:rPr>
              <a:t>com</a:t>
            </a:r>
            <a:r>
              <a:rPr lang="ru-RU" sz="1800" smtClean="0">
                <a:latin typeface="Times New Roman" pitchFamily="18" charset="0"/>
              </a:rPr>
              <a:t>/</a:t>
            </a:r>
          </a:p>
        </p:txBody>
      </p:sp>
      <p:sp>
        <p:nvSpPr>
          <p:cNvPr id="36868" name="AutoShape 6" descr="https://wallpapercave.com/wp/WXvIo5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4" descr="https://wallpapercave.com/wp/WXvIo5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0" name="Заголовок 5"/>
          <p:cNvSpPr>
            <a:spLocks noGrp="1"/>
          </p:cNvSpPr>
          <p:nvPr>
            <p:ph type="title"/>
          </p:nvPr>
        </p:nvSpPr>
        <p:spPr>
          <a:xfrm>
            <a:off x="457200" y="714375"/>
            <a:ext cx="8507413" cy="2071688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000066"/>
                </a:solidFill>
                <a:latin typeface="Times New Roman" pitchFamily="18" charset="0"/>
              </a:rPr>
              <a:t/>
            </a:r>
            <a:br>
              <a:rPr lang="ru-RU" b="1" smtClean="0">
                <a:solidFill>
                  <a:srgbClr val="000066"/>
                </a:solidFill>
                <a:latin typeface="Times New Roman" pitchFamily="18" charset="0"/>
              </a:rPr>
            </a:br>
            <a:r>
              <a:rPr lang="ru-RU" b="1" smtClean="0">
                <a:solidFill>
                  <a:srgbClr val="000066"/>
                </a:solidFill>
                <a:latin typeface="Times New Roman" pitchFamily="18" charset="0"/>
              </a:rPr>
              <a:t/>
            </a:r>
            <a:br>
              <a:rPr lang="ru-RU" b="1" smtClean="0">
                <a:solidFill>
                  <a:srgbClr val="000066"/>
                </a:solidFill>
                <a:latin typeface="Times New Roman" pitchFamily="18" charset="0"/>
              </a:rPr>
            </a:br>
            <a:r>
              <a:rPr lang="ru-RU" b="1" smtClean="0">
                <a:solidFill>
                  <a:srgbClr val="000066"/>
                </a:solidFill>
                <a:latin typeface="Times New Roman" pitchFamily="18" charset="0"/>
              </a:rPr>
              <a:t/>
            </a:r>
            <a:br>
              <a:rPr lang="ru-RU" b="1" smtClean="0">
                <a:solidFill>
                  <a:srgbClr val="000066"/>
                </a:solidFill>
                <a:latin typeface="Times New Roman" pitchFamily="18" charset="0"/>
              </a:rPr>
            </a:br>
            <a:r>
              <a:rPr lang="ru-RU" b="1" smtClean="0">
                <a:solidFill>
                  <a:srgbClr val="000066"/>
                </a:solidFill>
                <a:latin typeface="Times New Roman" pitchFamily="18" charset="0"/>
              </a:rPr>
              <a:t>БЛАГОДАРЮ</a:t>
            </a:r>
            <a:br>
              <a:rPr lang="ru-RU" b="1" smtClean="0">
                <a:solidFill>
                  <a:srgbClr val="000066"/>
                </a:solidFill>
                <a:latin typeface="Times New Roman" pitchFamily="18" charset="0"/>
              </a:rPr>
            </a:br>
            <a:r>
              <a:rPr lang="ru-RU" b="1" smtClean="0">
                <a:solidFill>
                  <a:srgbClr val="000066"/>
                </a:solidFill>
                <a:latin typeface="Times New Roman" pitchFamily="18" charset="0"/>
              </a:rPr>
              <a:t>ЗА </a:t>
            </a:r>
            <a:br>
              <a:rPr lang="ru-RU" b="1" smtClean="0">
                <a:solidFill>
                  <a:srgbClr val="000066"/>
                </a:solidFill>
                <a:latin typeface="Times New Roman" pitchFamily="18" charset="0"/>
              </a:rPr>
            </a:br>
            <a:r>
              <a:rPr lang="ru-RU" b="1" smtClean="0">
                <a:solidFill>
                  <a:srgbClr val="000066"/>
                </a:solidFill>
                <a:latin typeface="Times New Roman" pitchFamily="18" charset="0"/>
              </a:rPr>
              <a:t>ВНИМАНИЕ!</a:t>
            </a:r>
            <a:endParaRPr lang="ru-RU" smtClean="0"/>
          </a:p>
        </p:txBody>
      </p:sp>
      <p:sp>
        <p:nvSpPr>
          <p:cNvPr id="37891" name="Содержимое 6"/>
          <p:cNvSpPr>
            <a:spLocks noGrp="1"/>
          </p:cNvSpPr>
          <p:nvPr>
            <p:ph idx="1"/>
          </p:nvPr>
        </p:nvSpPr>
        <p:spPr>
          <a:xfrm>
            <a:off x="539750" y="476250"/>
            <a:ext cx="8135938" cy="6096000"/>
          </a:xfrm>
        </p:spPr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  <p:sp>
        <p:nvSpPr>
          <p:cNvPr id="37892" name="AutoShape 6" descr="https://wallpapercave.com/wp/WXvIo5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4" descr="https://wallpapercave.com/wp/WXvIo5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Заголовок 8"/>
          <p:cNvSpPr>
            <a:spLocks noGrp="1"/>
          </p:cNvSpPr>
          <p:nvPr>
            <p:ph type="ctrTitle"/>
          </p:nvPr>
        </p:nvSpPr>
        <p:spPr>
          <a:xfrm>
            <a:off x="428625" y="1000125"/>
            <a:ext cx="8358188" cy="2786063"/>
          </a:xfrm>
        </p:spPr>
        <p:txBody>
          <a:bodyPr/>
          <a:lstStyle/>
          <a:p>
            <a:pPr algn="just" eaLnBrk="1" hangingPunct="1"/>
            <a:r>
              <a:rPr lang="ru-RU" sz="2400" b="1" i="1" smtClean="0">
                <a:latin typeface="Times New Roman" pitchFamily="18" charset="0"/>
                <a:cs typeface="Times New Roman" pitchFamily="18" charset="0"/>
              </a:rPr>
              <a:t>Здоровьесбережение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– это организация самого процесса обучения и воспитания, комплекс мер и системных мероприятий, которые обеспечивают сдоровьесберегающую образовательную среду, условия для сохранения и укрепления здоровья, формирование ценности здоровья и здорового образа жизни.      </a:t>
            </a:r>
            <a:br>
              <a:rPr lang="ru-RU" sz="24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Безруких М.М.</a:t>
            </a:r>
            <a:br>
              <a:rPr lang="ru-RU" sz="2400" smtClean="0">
                <a:latin typeface="Times New Roman" pitchFamily="18" charset="0"/>
                <a:cs typeface="Times New Roman" pitchFamily="18" charset="0"/>
              </a:rPr>
            </a:br>
            <a:endParaRPr lang="ru-RU" sz="2400" smtClean="0"/>
          </a:p>
        </p:txBody>
      </p:sp>
      <p:sp>
        <p:nvSpPr>
          <p:cNvPr id="16387" name="Текст 7"/>
          <p:cNvSpPr>
            <a:spLocks noGrp="1"/>
          </p:cNvSpPr>
          <p:nvPr>
            <p:ph type="subTitle" idx="1"/>
          </p:nvPr>
        </p:nvSpPr>
        <p:spPr>
          <a:xfrm>
            <a:off x="214313" y="3929063"/>
            <a:ext cx="8643937" cy="2500312"/>
          </a:xfrm>
        </p:spPr>
        <p:txBody>
          <a:bodyPr/>
          <a:lstStyle/>
          <a:p>
            <a:pPr algn="just" eaLnBrk="1" hangingPunct="1"/>
            <a:r>
              <a:rPr lang="ru-RU" sz="2400" b="1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Здоровьесберегающая технология </a:t>
            </a:r>
            <a:r>
              <a:rPr 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это система мер, включающая взаимосвязь и взаимодействие всех факторов образовательной среды, направленных на сохранение здоровья ребенка на всех этапах нго обучения и развития.</a:t>
            </a:r>
          </a:p>
          <a:p>
            <a:pPr algn="just" eaLnBrk="1" hangingPunct="1"/>
            <a:endParaRPr lang="ru-RU" sz="24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8" name="AutoShape 6" descr="https://wallpapercave.com/wp/WXvIo5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4" descr="https://wallpapercave.com/wp/WXvIo5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Заголовок 5"/>
          <p:cNvSpPr>
            <a:spLocks noGrp="1"/>
          </p:cNvSpPr>
          <p:nvPr>
            <p:ph type="title"/>
          </p:nvPr>
        </p:nvSpPr>
        <p:spPr>
          <a:xfrm>
            <a:off x="457200" y="642938"/>
            <a:ext cx="8229600" cy="1571625"/>
          </a:xfrm>
        </p:spPr>
        <p:txBody>
          <a:bodyPr/>
          <a:lstStyle/>
          <a:p>
            <a:pPr eaLnBrk="1" hangingPunct="1"/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АКТУАЛЬНОСТЬ </a:t>
            </a:r>
            <a:br>
              <a:rPr lang="ru-RU" sz="28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применения здоровьесберегающих технологий </a:t>
            </a:r>
            <a:br>
              <a:rPr lang="ru-RU" sz="28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в работе учителя – логопеда с детьми с ОВЗ</a:t>
            </a:r>
          </a:p>
        </p:txBody>
      </p:sp>
      <p:sp>
        <p:nvSpPr>
          <p:cNvPr id="17411" name="Содержимое 6"/>
          <p:cNvSpPr>
            <a:spLocks noGrp="1"/>
          </p:cNvSpPr>
          <p:nvPr>
            <p:ph idx="1"/>
          </p:nvPr>
        </p:nvSpPr>
        <p:spPr>
          <a:xfrm>
            <a:off x="214313" y="2286000"/>
            <a:ext cx="8715375" cy="4286250"/>
          </a:xfrm>
        </p:spPr>
        <p:txBody>
          <a:bodyPr/>
          <a:lstStyle/>
          <a:p>
            <a:pPr algn="just" eaLnBrk="1" hangingPunct="1">
              <a:buFont typeface="Arial" charset="0"/>
              <a:buNone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      Здоровьесберегаюшие технологии в логопедической работе с дошкольниками с ОВЗ позволяют значительно улучшить результативность коррекционной работы, разнообразить приемы и методы логопедического воздействия и способствовать оздоровлению детей, поскольку качественное развитие, обучение и воспитание детей невозможно без внимания к сохранению и укреплению их здоровья</a:t>
            </a:r>
          </a:p>
        </p:txBody>
      </p:sp>
      <p:sp>
        <p:nvSpPr>
          <p:cNvPr id="17412" name="AutoShape 6" descr="https://wallpapercave.com/wp/WXvIo5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4" descr="https://wallpapercave.com/wp/WXvIo5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Заголовок 5"/>
          <p:cNvSpPr>
            <a:spLocks noGrp="1"/>
          </p:cNvSpPr>
          <p:nvPr>
            <p:ph type="title"/>
          </p:nvPr>
        </p:nvSpPr>
        <p:spPr>
          <a:xfrm>
            <a:off x="457200" y="428625"/>
            <a:ext cx="8229600" cy="785813"/>
          </a:xfrm>
        </p:spPr>
        <p:txBody>
          <a:bodyPr/>
          <a:lstStyle/>
          <a:p>
            <a:pPr eaLnBrk="1" hangingPunct="1"/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НОРМАТИВНЫЕ ДОКУМЕНТЫ</a:t>
            </a:r>
            <a:endParaRPr lang="ru-RU" sz="3600" smtClean="0"/>
          </a:p>
        </p:txBody>
      </p:sp>
      <p:sp>
        <p:nvSpPr>
          <p:cNvPr id="18435" name="Содержимое 6"/>
          <p:cNvSpPr>
            <a:spLocks noGrp="1"/>
          </p:cNvSpPr>
          <p:nvPr>
            <p:ph idx="1"/>
          </p:nvPr>
        </p:nvSpPr>
        <p:spPr>
          <a:xfrm>
            <a:off x="250825" y="1193800"/>
            <a:ext cx="8572500" cy="5664200"/>
          </a:xfrm>
        </p:spPr>
        <p:txBody>
          <a:bodyPr/>
          <a:lstStyle/>
          <a:p>
            <a:pPr algn="just" eaLnBrk="1" hangingPunct="1">
              <a:lnSpc>
                <a:spcPct val="60000"/>
              </a:lnSpc>
            </a:pPr>
            <a:endParaRPr lang="en-US" sz="200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60000"/>
              </a:lnSpc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Федеральный закон «Об образовании в РФ»;</a:t>
            </a:r>
          </a:p>
          <a:p>
            <a:pPr algn="just" eaLnBrk="1" hangingPunct="1">
              <a:lnSpc>
                <a:spcPct val="60000"/>
              </a:lnSpc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Концепция  модернизации Российского образования;</a:t>
            </a:r>
          </a:p>
          <a:p>
            <a:pPr eaLnBrk="1" hangingPunct="1">
              <a:lnSpc>
                <a:spcPct val="60000"/>
              </a:lnSpc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Федеральный государственный образовательный стандарт дошкольного образования;</a:t>
            </a:r>
          </a:p>
          <a:p>
            <a:r>
              <a:rPr lang="ru-RU" sz="1800" smtClean="0">
                <a:latin typeface="Times New Roman" pitchFamily="18" charset="0"/>
              </a:rPr>
              <a:t>СанПиН 2.4.1.3049-13 «Санитарно-эпидемиологические требования к устройству, содержанию и организации режима работы дошкольных образовательных организаций", утверждены постановлением Главного государственного санитарного врача Российской Федерации от 15 мая 2013 г. N 26 (с изм. от 04.04.2014)</a:t>
            </a:r>
          </a:p>
          <a:p>
            <a:r>
              <a:rPr lang="ru-RU" sz="1800" smtClean="0">
                <a:latin typeface="Times New Roman" pitchFamily="18" charset="0"/>
              </a:rPr>
              <a:t>Письмо Минобрнауки России от 07.06.2013 N ИР-535/07 «О коррекционном и инклюзивном образовании детей»</a:t>
            </a:r>
            <a:endParaRPr lang="ru-RU" sz="180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60000"/>
              </a:lnSpc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Общеобразовательная  программа воспитания,  обучения детей дошкольного возраста « От рождения до школы», под редакцией Н.Е.Вераксы</a:t>
            </a:r>
          </a:p>
          <a:p>
            <a:pPr algn="just" eaLnBrk="1" hangingPunct="1">
              <a:lnSpc>
                <a:spcPct val="60000"/>
              </a:lnSpc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Адаптированная программа МАДОУ д\с «Планета детства» для детей </a:t>
            </a:r>
          </a:p>
          <a:p>
            <a:pPr algn="just" eaLnBrk="1" hangingPunct="1">
              <a:lnSpc>
                <a:spcPct val="60000"/>
              </a:lnSpc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с ограниченными возможностями здоровья</a:t>
            </a:r>
          </a:p>
          <a:p>
            <a:pPr algn="just" eaLnBrk="1" hangingPunct="1">
              <a:lnSpc>
                <a:spcPct val="60000"/>
              </a:lnSpc>
            </a:pPr>
            <a:r>
              <a:rPr lang="ru-RU" sz="1800" smtClean="0">
                <a:latin typeface="Times New Roman" pitchFamily="18" charset="0"/>
              </a:rPr>
              <a:t>Программа Филичевой Т.Б., Чиркиной Г.В. «Воспитание и обучение детей дошкольного возраста с фонетико-фонематическим недоразвитием»;</a:t>
            </a:r>
          </a:p>
          <a:p>
            <a:pPr algn="just" eaLnBrk="1" hangingPunct="1">
              <a:lnSpc>
                <a:spcPct val="60000"/>
              </a:lnSpc>
            </a:pPr>
            <a:r>
              <a:rPr lang="ru-RU" sz="1800" smtClean="0">
                <a:latin typeface="Times New Roman" pitchFamily="18" charset="0"/>
              </a:rPr>
              <a:t>Примерная адаптированная основная образовательная программа для дошкольников с тяжелыми нарушениями  речи под ред. Л.В. Лопатиной</a:t>
            </a:r>
            <a:endParaRPr lang="en-US" sz="1800" smtClean="0">
              <a:latin typeface="Times New Roman" pitchFamily="18" charset="0"/>
            </a:endParaRPr>
          </a:p>
          <a:p>
            <a:pPr algn="just" eaLnBrk="1" hangingPunct="1">
              <a:lnSpc>
                <a:spcPct val="60000"/>
              </a:lnSpc>
              <a:buFont typeface="Arial" charset="0"/>
              <a:buNone/>
            </a:pPr>
            <a:endParaRPr lang="ru-RU" sz="180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u-RU" sz="1800" smtClean="0"/>
          </a:p>
        </p:txBody>
      </p:sp>
      <p:sp>
        <p:nvSpPr>
          <p:cNvPr id="18436" name="AutoShape 6" descr="https://wallpapercave.com/wp/WXvIo5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4" descr="https://wallpapercave.com/wp/WXvIo5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smtClean="0">
                <a:latin typeface="Times New Roman" pitchFamily="18" charset="0"/>
              </a:rPr>
              <a:t>РАЗВИВАЮЩАЯ ПРЕДМЕТНО - ПРОСТРАНСТВЕННАЯ СРЕДА</a:t>
            </a:r>
            <a:endParaRPr lang="ru-RU" sz="3600" smtClean="0"/>
          </a:p>
        </p:txBody>
      </p:sp>
      <p:sp>
        <p:nvSpPr>
          <p:cNvPr id="19459" name="AutoShape 6" descr="https://wallpapercave.com/wp/WXvIo5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19460" name="Picture 8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 l="2280" t="16328" r="2654" b="2032"/>
          <a:stretch>
            <a:fillRect/>
          </a:stretch>
        </p:blipFill>
        <p:spPr>
          <a:xfrm>
            <a:off x="250825" y="4149725"/>
            <a:ext cx="3544888" cy="2517775"/>
          </a:xfrm>
        </p:spPr>
      </p:pic>
      <p:pic>
        <p:nvPicPr>
          <p:cNvPr id="19461" name="Picture 5" descr="IMG_20171212_12053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32588" y="3716338"/>
            <a:ext cx="2220912" cy="296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4" descr="IMG_20171213_15164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95738" y="3524250"/>
            <a:ext cx="2503487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Прямоугольник 7"/>
          <p:cNvSpPr>
            <a:spLocks noChangeArrowheads="1"/>
          </p:cNvSpPr>
          <p:nvPr/>
        </p:nvSpPr>
        <p:spPr bwMode="auto">
          <a:xfrm>
            <a:off x="285750" y="1500188"/>
            <a:ext cx="8501063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Продуманная организация развивающей предметно – пространственной среды способствует развитию социальных и коммуникативных компетентностей, стимулирует интеллектуальную, познавательную и речевую активность у дошкольников с ОВЗ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4" descr="https://wallpapercave.com/wp/WXvIo5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МЕТОДИЧЕСКОЕ ОБЕСПЕЧЕНИЕ</a:t>
            </a:r>
          </a:p>
        </p:txBody>
      </p:sp>
      <p:sp>
        <p:nvSpPr>
          <p:cNvPr id="20483" name="AutoShape 6" descr="https://wallpapercave.com/wp/WXvIo5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0484" name="Picture 7" descr="IMG_20171215_10281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250825" y="1341438"/>
            <a:ext cx="1620838" cy="2160587"/>
          </a:xfrm>
        </p:spPr>
      </p:pic>
      <p:pic>
        <p:nvPicPr>
          <p:cNvPr id="20485" name="Picture 11" descr="IMG_20171211_13015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8263" y="1484313"/>
            <a:ext cx="2386012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10" descr="IMG_20171211_12585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32138" y="1196975"/>
            <a:ext cx="2447925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8" descr="IMG_20171211_12542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35150" y="1628775"/>
            <a:ext cx="1539875" cy="204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9" descr="IMG_20171211_12544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80288" y="1196975"/>
            <a:ext cx="151765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10" descr="IMG_20180320_092726"/>
          <p:cNvPicPr>
            <a:picLocks noChangeAspect="1" noChangeArrowheads="1"/>
          </p:cNvPicPr>
          <p:nvPr/>
        </p:nvPicPr>
        <p:blipFill>
          <a:blip r:embed="rId8">
            <a:lum bright="-6000" contrast="48000"/>
          </a:blip>
          <a:srcRect/>
          <a:stretch>
            <a:fillRect/>
          </a:stretch>
        </p:blipFill>
        <p:spPr bwMode="auto">
          <a:xfrm>
            <a:off x="7758113" y="3141663"/>
            <a:ext cx="1241425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11" descr="IMG_20180320_092741"/>
          <p:cNvPicPr>
            <a:picLocks noChangeAspect="1" noChangeArrowheads="1"/>
          </p:cNvPicPr>
          <p:nvPr/>
        </p:nvPicPr>
        <p:blipFill>
          <a:blip r:embed="rId9">
            <a:lum contrast="36000"/>
          </a:blip>
          <a:srcRect/>
          <a:stretch>
            <a:fillRect/>
          </a:stretch>
        </p:blipFill>
        <p:spPr bwMode="auto">
          <a:xfrm>
            <a:off x="6443663" y="3213100"/>
            <a:ext cx="135096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1" name="Picture 12" descr="IMG_20180320_092759"/>
          <p:cNvPicPr>
            <a:picLocks noChangeAspect="1" noChangeArrowheads="1"/>
          </p:cNvPicPr>
          <p:nvPr/>
        </p:nvPicPr>
        <p:blipFill>
          <a:blip r:embed="rId10"/>
          <a:srcRect l="4088" r="8321" b="1639"/>
          <a:stretch>
            <a:fillRect/>
          </a:stretch>
        </p:blipFill>
        <p:spPr bwMode="auto">
          <a:xfrm>
            <a:off x="7667625" y="4868863"/>
            <a:ext cx="12001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2" name="Picture 13" descr="IMG_20180320_092816"/>
          <p:cNvPicPr>
            <a:picLocks noChangeAspect="1" noChangeArrowheads="1"/>
          </p:cNvPicPr>
          <p:nvPr/>
        </p:nvPicPr>
        <p:blipFill>
          <a:blip r:embed="rId11"/>
          <a:srcRect l="7117" t="5504" r="11656"/>
          <a:stretch>
            <a:fillRect/>
          </a:stretch>
        </p:blipFill>
        <p:spPr bwMode="auto">
          <a:xfrm>
            <a:off x="395288" y="3429000"/>
            <a:ext cx="1343025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3" name="Picture 15" descr="IMG_20180320_092831"/>
          <p:cNvPicPr>
            <a:picLocks noChangeAspect="1" noChangeArrowheads="1"/>
          </p:cNvPicPr>
          <p:nvPr/>
        </p:nvPicPr>
        <p:blipFill>
          <a:blip r:embed="rId12">
            <a:lum contrast="30000"/>
          </a:blip>
          <a:srcRect r="5827"/>
          <a:stretch>
            <a:fillRect/>
          </a:stretch>
        </p:blipFill>
        <p:spPr bwMode="auto">
          <a:xfrm>
            <a:off x="3563938" y="2997200"/>
            <a:ext cx="126523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4" name="Picture 16" descr="IMG_20180320_092845"/>
          <p:cNvPicPr>
            <a:picLocks noChangeAspect="1" noChangeArrowheads="1"/>
          </p:cNvPicPr>
          <p:nvPr/>
        </p:nvPicPr>
        <p:blipFill>
          <a:blip r:embed="rId13">
            <a:lum contrast="42000"/>
          </a:blip>
          <a:srcRect r="3062"/>
          <a:stretch>
            <a:fillRect/>
          </a:stretch>
        </p:blipFill>
        <p:spPr bwMode="auto">
          <a:xfrm>
            <a:off x="4067175" y="4724400"/>
            <a:ext cx="1444625" cy="198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5" name="Picture 19" descr="IMG_20180320_093032"/>
          <p:cNvPicPr>
            <a:picLocks noChangeAspect="1" noChangeArrowheads="1"/>
          </p:cNvPicPr>
          <p:nvPr/>
        </p:nvPicPr>
        <p:blipFill>
          <a:blip r:embed="rId14">
            <a:lum bright="-6000" contrast="60000"/>
          </a:blip>
          <a:srcRect r="4401"/>
          <a:stretch>
            <a:fillRect/>
          </a:stretch>
        </p:blipFill>
        <p:spPr bwMode="auto">
          <a:xfrm>
            <a:off x="5148263" y="3284538"/>
            <a:ext cx="1241425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6" name="Picture 18" descr="IMG_20180320_093007"/>
          <p:cNvPicPr>
            <a:picLocks noChangeAspect="1" noChangeArrowheads="1"/>
          </p:cNvPicPr>
          <p:nvPr/>
        </p:nvPicPr>
        <p:blipFill>
          <a:blip r:embed="rId15">
            <a:lum contrast="36000"/>
          </a:blip>
          <a:srcRect r="1639" b="-3067"/>
          <a:stretch>
            <a:fillRect/>
          </a:stretch>
        </p:blipFill>
        <p:spPr bwMode="auto">
          <a:xfrm>
            <a:off x="6156325" y="4941888"/>
            <a:ext cx="129540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7" name="Picture 20" descr="IMG_20180320_093044"/>
          <p:cNvPicPr>
            <a:picLocks noChangeAspect="1" noChangeArrowheads="1"/>
          </p:cNvPicPr>
          <p:nvPr/>
        </p:nvPicPr>
        <p:blipFill>
          <a:blip r:embed="rId16">
            <a:lum contrast="30000"/>
          </a:blip>
          <a:srcRect r="7355"/>
          <a:stretch>
            <a:fillRect/>
          </a:stretch>
        </p:blipFill>
        <p:spPr bwMode="auto">
          <a:xfrm>
            <a:off x="1763713" y="3573463"/>
            <a:ext cx="1347787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8" name="Picture 17" descr="IMG_20180320_092940"/>
          <p:cNvPicPr>
            <a:picLocks noChangeAspect="1" noChangeArrowheads="1"/>
          </p:cNvPicPr>
          <p:nvPr/>
        </p:nvPicPr>
        <p:blipFill>
          <a:blip r:embed="rId17">
            <a:lum contrast="48000"/>
          </a:blip>
          <a:srcRect l="-322" r="3226"/>
          <a:stretch>
            <a:fillRect/>
          </a:stretch>
        </p:blipFill>
        <p:spPr bwMode="auto">
          <a:xfrm>
            <a:off x="2843213" y="4797425"/>
            <a:ext cx="131603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9" name="Picture 21" descr="IMG_20180320_093055"/>
          <p:cNvPicPr>
            <a:picLocks noChangeAspect="1" noChangeArrowheads="1"/>
          </p:cNvPicPr>
          <p:nvPr/>
        </p:nvPicPr>
        <p:blipFill>
          <a:blip r:embed="rId18">
            <a:lum contrast="30000"/>
          </a:blip>
          <a:srcRect r="9241"/>
          <a:stretch>
            <a:fillRect/>
          </a:stretch>
        </p:blipFill>
        <p:spPr bwMode="auto">
          <a:xfrm>
            <a:off x="1547813" y="5013325"/>
            <a:ext cx="1103312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0" name="Picture 22" descr="IMG_20180320_095630"/>
          <p:cNvPicPr>
            <a:picLocks noChangeAspect="1" noChangeArrowheads="1"/>
          </p:cNvPicPr>
          <p:nvPr/>
        </p:nvPicPr>
        <p:blipFill>
          <a:blip r:embed="rId19">
            <a:lum contrast="42000"/>
          </a:blip>
          <a:srcRect b="5714"/>
          <a:stretch>
            <a:fillRect/>
          </a:stretch>
        </p:blipFill>
        <p:spPr bwMode="auto">
          <a:xfrm>
            <a:off x="179388" y="5538788"/>
            <a:ext cx="143986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4" descr="https://wallpapercave.com/wp/WXvIo5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62"/>
          </a:xfrm>
        </p:spPr>
        <p:txBody>
          <a:bodyPr/>
          <a:lstStyle/>
          <a:p>
            <a:pPr algn="l" eaLnBrk="1" hangingPunct="1"/>
            <a:r>
              <a:rPr lang="ru-RU" sz="2400" b="1" i="1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-  оптимизация процесса коррекции речи и</a:t>
            </a:r>
            <a:br>
              <a:rPr lang="ru-RU" sz="24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             обеспечение оздоровления, поддержания и </a:t>
            </a:r>
            <a:br>
              <a:rPr lang="ru-RU" sz="24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             обогащения здоровья детей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1714500"/>
            <a:ext cx="8229600" cy="485775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сохранение и укрепление физического здоровья;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создание условий, обеспечивающих эмоциональное благополучие каждого ребенка;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повышение адаптивных возможностей детского организма;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повышение речевой активности;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развитие речевых умений и навыков;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снятие напряжения;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восстановление работоспособности;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активизация познавательного интереса;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улучшение концентрации внимания;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снижение трудности переключения с одного вида деятельности на другой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8" name="AutoShape 6" descr="https://wallpapercave.com/wp/WXvIo5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4" descr="https://wallpapercave.com/wp/WXvIo5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Заголовок 6"/>
          <p:cNvSpPr>
            <a:spLocks noGrp="1"/>
          </p:cNvSpPr>
          <p:nvPr>
            <p:ph type="title"/>
          </p:nvPr>
        </p:nvSpPr>
        <p:spPr>
          <a:xfrm>
            <a:off x="457200" y="428625"/>
            <a:ext cx="8229600" cy="1357313"/>
          </a:xfrm>
        </p:spPr>
        <p:txBody>
          <a:bodyPr/>
          <a:lstStyle/>
          <a:p>
            <a:pPr eaLnBrk="1" hangingPunct="1"/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Виды здоровьесберегающих технологий, применяемых в работе с детьми с ОВЗ </a:t>
            </a:r>
          </a:p>
        </p:txBody>
      </p:sp>
      <p:sp>
        <p:nvSpPr>
          <p:cNvPr id="22531" name="Содержимое 7"/>
          <p:cNvSpPr>
            <a:spLocks noGrp="1"/>
          </p:cNvSpPr>
          <p:nvPr>
            <p:ph idx="1"/>
          </p:nvPr>
        </p:nvSpPr>
        <p:spPr>
          <a:xfrm>
            <a:off x="642938" y="1785938"/>
            <a:ext cx="8215312" cy="4786312"/>
          </a:xfrm>
        </p:spPr>
        <p:txBody>
          <a:bodyPr/>
          <a:lstStyle/>
          <a:p>
            <a:pPr eaLnBrk="1" hangingPunct="1"/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артикуляционная гимнастика</a:t>
            </a:r>
          </a:p>
          <a:p>
            <a:pPr eaLnBrk="1" hangingPunct="1"/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биоэнергопластика</a:t>
            </a:r>
          </a:p>
          <a:p>
            <a:pPr eaLnBrk="1" hangingPunct="1"/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дыхательная гимнастика</a:t>
            </a:r>
          </a:p>
          <a:p>
            <a:pPr eaLnBrk="1" hangingPunct="1"/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пальчиковая гимнастика</a:t>
            </a:r>
          </a:p>
          <a:p>
            <a:pPr eaLnBrk="1" hangingPunct="1"/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песочная терапия</a:t>
            </a:r>
          </a:p>
          <a:p>
            <a:pPr eaLnBrk="1" hangingPunct="1"/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массаж и самомассаж</a:t>
            </a:r>
          </a:p>
          <a:p>
            <a:pPr eaLnBrk="1" hangingPunct="1"/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логоритмика</a:t>
            </a:r>
          </a:p>
          <a:p>
            <a:pPr eaLnBrk="1" hangingPunct="1"/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физкультурные минутки</a:t>
            </a:r>
          </a:p>
          <a:p>
            <a:pPr eaLnBrk="1" hangingPunct="1"/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сказкотерапия</a:t>
            </a:r>
          </a:p>
        </p:txBody>
      </p:sp>
      <p:sp>
        <p:nvSpPr>
          <p:cNvPr id="22532" name="AutoShape 6" descr="https://wallpapercave.com/wp/WXvIo5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703</TotalTime>
  <Words>810</Words>
  <Application>Microsoft Office PowerPoint</Application>
  <PresentationFormat>Экран (4:3)</PresentationFormat>
  <Paragraphs>85</Paragraphs>
  <Slides>23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5" baseType="lpstr">
      <vt:lpstr>Тема Office</vt:lpstr>
      <vt:lpstr>Диаграмма</vt:lpstr>
      <vt:lpstr>Муниципальное автономное дошкольное образовательное  учреждение детский сад «Планета детства» Тамбовская область, Тамбовский район, р.п. Новая Ляда</vt:lpstr>
      <vt:lpstr>   «Здоровье – это состояние полного физического, душевного и социального благополучия, а не только отсутствие болезни или физических дефектов»  «Забота о здоровье – это важнейший труд воспитателя. От жизнерадостности, бодрости детей зависит их духовная жизнь, мировоззрение, умственное развитие, прочность знаний, вера в свои     силы…»                                                                      В.А. Сухомлинский   </vt:lpstr>
      <vt:lpstr>Здоровьесбережение – это организация самого процесса обучения и воспитания, комплекс мер и системных мероприятий, которые обеспечивают сдоровьесберегающую образовательную среду, условия для сохранения и укрепления здоровья, формирование ценности здоровья и здорового образа жизни.                                                                                        Безруких М.М. </vt:lpstr>
      <vt:lpstr>АКТУАЛЬНОСТЬ  применения здоровьесберегающих технологий  в работе учителя – логопеда с детьми с ОВЗ</vt:lpstr>
      <vt:lpstr>НОРМАТИВНЫЕ ДОКУМЕНТЫ</vt:lpstr>
      <vt:lpstr>РАЗВИВАЮЩАЯ ПРЕДМЕТНО - ПРОСТРАНСТВЕННАЯ СРЕДА</vt:lpstr>
      <vt:lpstr>МЕТОДИЧЕСКОЕ ОБЕСПЕЧЕНИЕ</vt:lpstr>
      <vt:lpstr>Цель: -  оптимизация процесса коррекции речи и               обеспечение оздоровления, поддержания и                обогащения здоровья детей</vt:lpstr>
      <vt:lpstr>Виды здоровьесберегающих технологий, применяемых в работе с детьми с ОВЗ </vt:lpstr>
      <vt:lpstr>АРТИКУЛЯЦИОННАЯ ГИМНАСТИКА</vt:lpstr>
      <vt:lpstr>БИОЭНЕРГОПЛАСТИКА</vt:lpstr>
      <vt:lpstr>ДЫХАТЕЛЬНАЯ ГИМНАСТИКА</vt:lpstr>
      <vt:lpstr>ПАЛЬЧИКОВАЯ ГИМНАСТИКА</vt:lpstr>
      <vt:lpstr>ПЕСОЧНАЯ ТЕРАПИЯ</vt:lpstr>
      <vt:lpstr>МАССАЖ И САМОМАССАЖ</vt:lpstr>
      <vt:lpstr>ЛОГОРИТМИКА</vt:lpstr>
      <vt:lpstr>ФИЗКУЛЬТУРНЫЕ МИНУТКИ</vt:lpstr>
      <vt:lpstr>СКАЗКОТЕРАПИЯ</vt:lpstr>
      <vt:lpstr>ВЗАИМОДЕЙСТВИЕ  С ПЕДАГОГАМИ И РОДИТЕЛЯМИ</vt:lpstr>
      <vt:lpstr>РЕЗУЛЬТАТЫ  ПМПК</vt:lpstr>
      <vt:lpstr>Презентация PowerPoint</vt:lpstr>
      <vt:lpstr>ИНФОРМАЦИОННЫЕ ИСТОЧНИКИ:</vt:lpstr>
      <vt:lpstr>   БЛАГОДАРЮ ЗА 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Дима</dc:creator>
  <cp:lastModifiedBy>Андрей</cp:lastModifiedBy>
  <cp:revision>64</cp:revision>
  <dcterms:created xsi:type="dcterms:W3CDTF">2018-03-05T14:47:41Z</dcterms:created>
  <dcterms:modified xsi:type="dcterms:W3CDTF">2022-01-25T09:34:50Z</dcterms:modified>
</cp:coreProperties>
</file>